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" name="Shape 2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" name="Shape 4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{"templatePackId":"presenton-momentum","templateVersion":"768894c4655c6c6fd6ed4cf69501cc502a2c0b41","sourceLayoutId":"slideoff-chart-v1","sourceFile":"slideoff-compat-v1","rendererVersion":"slideoff-compat-v1","adaptationId":"slideoff-compat-v1"}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" name="Shape 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9" name="Shape 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6" name="Shape 7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3" name="Shape 8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8" name="Shape 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1" name="Shape 12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3" name="Shape 1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hape 15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6" name="Shape 1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hape 1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1" name="Shape 18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" name="Shape 18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Shape 1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3" name="Shape 20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Shape 2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Аренда спецтехники</a:t>
            </a:r>
          </a:p>
        </p:txBody>
      </p:sp>
      <p:sp>
        <p:nvSpPr>
          <p:cNvPr id="22" name="compat:body"/>
          <p:cNvSpPr txBox="1"/>
          <p:nvPr/>
        </p:nvSpPr>
        <p:spPr>
          <a:xfrm>
            <a:off x="571500" y="1128712"/>
            <a:ext cx="5067300" cy="514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Стратегический обзор рынка Санкт-Петербурга и Ленинградской области 2026–2027</a:t>
            </a:r>
          </a:p>
        </p:txBody>
      </p:sp>
      <p:pic>
        <p:nvPicPr>
          <p:cNvPr id="23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Рынок в цифрах</a:t>
            </a:r>
          </a:p>
        </p:txBody>
      </p:sp>
      <p:sp>
        <p:nvSpPr>
          <p:cNvPr id="30" name="compat:body"/>
          <p:cNvSpPr txBox="1"/>
          <p:nvPr/>
        </p:nvSpPr>
        <p:spPr>
          <a:xfrm>
            <a:off x="571500" y="1128712"/>
            <a:ext cx="8001000" cy="2042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233,6 млрд ₽ — объём российского рынка аренды спецтехники в 2024 году.7,4% — доля Северо-Западного федерального округа в российском рынке.721 млрд ₽ — объём строительных работ в Санкт-Петербурге в 2025 году.14,0% — ключевая ставка Банка России на 2 октября 2026 года.Показатели дают разный контекст для решения об инвестициях: размер отрасли задаёт масштаб рынка, доля СЗФО — региональную базу, строительные работы — интенсивность спроса в Петербурге, а высокая ставка повышает стоимость финансирования парка.</a:t>
            </a:r>
          </a:p>
        </p:txBody>
      </p:sp>
      <p:sp>
        <p:nvSpPr>
          <p:cNvPr id="3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Рынок вырос в 2,5 раза</a:t>
            </a:r>
          </a:p>
        </p:txBody>
      </p:sp>
      <p:sp>
        <p:nvSpPr>
          <p:cNvPr id="37" name="compat:body"/>
          <p:cNvSpPr txBox="1"/>
          <p:nvPr/>
        </p:nvSpPr>
        <p:spPr>
          <a:xfrm>
            <a:off x="571500" y="1128712"/>
            <a:ext cx="8001000" cy="1756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Объём российского рынка аренды спецтехники, млрд ₽, 2020–2024За 2020–2024 годы номинальный объём увеличился с 94,2 до 233,6 млрд ₽; среднегодовой номинальный темп роста составил около 25,5%. Рост в рублях не равен росту физических объёмов: часть динамики связана с повышением ставок и стоимости эксплуатации техники. В 2022 году номинальный рынок вырос на 15,9%, но с учётом цен оценка динамики была отрицательной.</a:t>
            </a:r>
          </a:p>
        </p:txBody>
      </p:sp>
      <p:sp>
        <p:nvSpPr>
          <p:cNvPr id="38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Рынок вырос в 2,5 раза</a:t>
            </a:r>
          </a:p>
        </p:txBody>
      </p:sp>
      <p:sp>
        <p:nvSpPr>
          <p:cNvPr id="4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Рост стал выборочным</a:t>
            </a:r>
          </a:p>
        </p:txBody>
      </p:sp>
      <p:sp>
        <p:nvSpPr>
          <p:cNvPr id="50" name="compat:body"/>
          <p:cNvSpPr txBox="1"/>
          <p:nvPr/>
        </p:nvSpPr>
        <p:spPr>
          <a:xfrm>
            <a:off x="3505200" y="1128712"/>
            <a:ext cx="5067300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Высокая стоимость капитала и техники поддерживает модель «использовать по задаче», а не держать дорогостоящий актив на балансе. При этом рынок фрагментирован: в отрасли зарегистрировано более 9 тыс. компаний, не считая большого количества ИП и владельцев единичной техники.Спрос концентрируется в прикладных категориях. В I квартале 2026 года дорожно-строительная техника получила 16% интереса аудитории Авито; экскаваторы-погрузчики составили 89% интереса внутри этой категории. Расширять парк целесообразно там, где спрос повторяется и техника быстро оборачивается.Планировать инвестиции по загрузке и подтверждённым заявкам, а не только по общему росту рынка.</a:t>
            </a:r>
          </a:p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Диверсифицировать клиентскую базу: ослабление </a:t>
            </a:r>
          </a:p>
        </p:txBody>
      </p:sp>
      <p:pic>
        <p:nvPicPr>
          <p:cNvPr id="51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Рост стал выборочным</a:t>
            </a:r>
          </a:p>
        </p:txBody>
      </p:sp>
      <p:sp>
        <p:nvSpPr>
          <p:cNvPr id="58" name="compat:body"/>
          <p:cNvSpPr txBox="1"/>
          <p:nvPr/>
        </p:nvSpPr>
        <p:spPr>
          <a:xfrm>
            <a:off x="571500" y="1128712"/>
            <a:ext cx="8001000" cy="1085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жилищного строительства частично компенсируют дороги и транспортная инфраструктура.Считать конечную цену заказа прозрачно: ставки различаются по НДС, топливу и доставке.Выигрывать сервисом — скоростью подбора, гарантированной подачей и понятным порядком замены неисправной техники.</a:t>
            </a:r>
          </a:p>
        </p:txBody>
      </p:sp>
      <p:sp>
        <p:nvSpPr>
          <p:cNvPr id="5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Где не хватает техники</a:t>
            </a:r>
          </a:p>
        </p:txBody>
      </p:sp>
      <p:sp>
        <p:nvSpPr>
          <p:cNvPr id="65" name="compat:body"/>
          <p:cNvSpPr txBox="1"/>
          <p:nvPr/>
        </p:nvSpPr>
        <p:spPr>
          <a:xfrm>
            <a:off x="571500" y="1128712"/>
            <a:ext cx="8001000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Доля спроса и предложения по категориям рынкаНаиболее заметный разрыв — у экскаваторов-погрузчиков: спрос примерно втрое превышает долю предложения. Универсальность этой машины позволяет на небольшом объекте заменить сразу несколько единиц техники; в I квартале 2026 года на неё пришлось 89% интереса внутри дорожно-строительной категории Авито.</a:t>
            </a:r>
          </a:p>
        </p:txBody>
      </p:sp>
      <p:graphicFrame>
        <p:nvGraphicFramePr>
          <p:cNvPr id="66" name="compat:table"/>
          <p:cNvGraphicFramePr/>
          <p:nvPr/>
        </p:nvGraphicFramePr>
        <p:xfrm>
          <a:off x="571500" y="2507456"/>
          <a:ext cx="8001000" cy="195024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Категория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 спроса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 предложения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Интерпретация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Экскаваторы-погрузчики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≈24,3%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8,1%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Дефицит; сильная позиция арендодателя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Автокраны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14,4%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10,3%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Устойчивый спрос; рынок ближе к балансу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Самосвалы и тонары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14,0%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12,1%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Высокая оборачиваемость; чувствительность к логистике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Манипуляторы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12,0%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13,0%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Конкуренция за клиента; важен сервис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73" name="compat:table"/>
          <p:cNvGraphicFramePr/>
          <p:nvPr/>
        </p:nvGraphicFramePr>
        <p:xfrm>
          <a:off x="571500" y="1128712"/>
          <a:ext cx="8001000" cy="110728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Категория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 спроса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 предложения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Интерпретация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Ассенизаторы / илососы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13,8%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 составе прочих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Отдельный коммунальный сегмент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Прочая техника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21,5%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29,6%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Длинный хвост нишевых категорий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Спрос меняется</a:t>
            </a:r>
          </a:p>
        </p:txBody>
      </p:sp>
      <p:sp>
        <p:nvSpPr>
          <p:cNvPr id="80" name="compat:body"/>
          <p:cNvSpPr txBox="1"/>
          <p:nvPr/>
        </p:nvSpPr>
        <p:spPr>
          <a:xfrm>
            <a:off x="571500" y="1128712"/>
            <a:ext cx="8001000" cy="222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Данные об интересе аудитории Авито за I квартал 2026 года показывают спрос на универсальные машины и разные типы землеройной техники. Коммунальная техника особенно актуальна при планировании зимней загрузки.Экскаваторы-погрузчики — 89% интереса внутри дорожно-строительной категории; эта универсальная машина особенно востребована.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Землеройная техника: фронтальные погрузчики — 44,1%, экскаваторы — 27,9%, мини-экскаваторы — 21,6% внимания внутри категории.Коммунальная техника — 27,8% внимания аудитории; сезонный спрос важно учитывать при подготовке парка к зиме.</a:t>
            </a:r>
          </a:p>
        </p:txBody>
      </p:sp>
      <p:sp>
        <p:nvSpPr>
          <p:cNvPr id="8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Петербургский рынок</a:t>
            </a:r>
          </a:p>
        </p:txBody>
      </p:sp>
      <p:sp>
        <p:nvSpPr>
          <p:cNvPr id="87" name="compat:body"/>
          <p:cNvSpPr txBox="1"/>
          <p:nvPr/>
        </p:nvSpPr>
        <p:spPr>
          <a:xfrm>
            <a:off x="571500" y="1128712"/>
            <a:ext cx="5067300" cy="3135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В 2025 году объём строительных работ в Санкт-Петербурге составил 721 млрд ₽ — на 1% больше предыдущего года. На город пришлось 3,8% российского объёма строительства.В I полугодии 2026 года строительные работы в городе снизились на 10,5%, а ввод жилья сократился примерно вдвое к аналогичному периоду 2025 года. Это повышает риск недозагрузки техники, ориентированной только на жилищное строительство, и усиливает значение инфраструктурных, промышленных и коммунальных заказов.</a:t>
            </a:r>
          </a:p>
        </p:txBody>
      </p:sp>
      <p:pic>
        <p:nvPicPr>
          <p:cNvPr id="88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Инфраструктура поддержит спрос</a:t>
            </a:r>
          </a:p>
        </p:txBody>
      </p:sp>
      <p:sp>
        <p:nvSpPr>
          <p:cNvPr id="95" name="compat:body"/>
          <p:cNvSpPr txBox="1"/>
          <p:nvPr/>
        </p:nvSpPr>
        <p:spPr>
          <a:xfrm>
            <a:off x="571500" y="1128712"/>
            <a:ext cx="8001000" cy="20421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382,5 млрд ₽ — предусмотрено в бюджете Санкт-Петербурга на 2026 год на транспорт и дороги.128,8 млрд ₽ — из этой суммы предназначено на содержание и строительство дорог; такие расходы создают заказы на экскаваторы, самосвалы, катки, погрузчики и краны.Дорожные и транспортные проекты могут компенсировать часть ослабления жилищного строительства. Для регионального оператора это аргумент диверсифицировать клиентскую базу между жилыми объектами, инфраструктурой, промышленностью и коммунальными работами.</a:t>
            </a:r>
          </a:p>
        </p:txBody>
      </p:sp>
      <p:sp>
        <p:nvSpPr>
          <p:cNvPr id="9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Клиенты и их задачи</a:t>
            </a:r>
          </a:p>
        </p:txBody>
      </p:sp>
      <p:sp>
        <p:nvSpPr>
          <p:cNvPr id="102" name="compat:body"/>
          <p:cNvSpPr txBox="1"/>
          <p:nvPr/>
        </p:nvSpPr>
        <p:spPr>
          <a:xfrm>
            <a:off x="571500" y="1128712"/>
            <a:ext cx="800100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Задача определяет и нужную технику, и критерии выбора арендатора. Основные сегменты рынка различаются по масштабу работ, срокам подачи и требованиям к документам.Потребности клиентов по сегментам</a:t>
            </a:r>
          </a:p>
        </p:txBody>
      </p:sp>
      <p:graphicFrame>
        <p:nvGraphicFramePr>
          <p:cNvPr id="103" name="compat:table"/>
          <p:cNvGraphicFramePr/>
          <p:nvPr/>
        </p:nvGraphicFramePr>
        <p:xfrm>
          <a:off x="571500" y="2300288"/>
          <a:ext cx="8001000" cy="195024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Сегмент клиента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Типовые задачи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Что критично при выборе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Генподрядчики / крупные СМР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Котлованы, планировка, монтаж, вывоз грунта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Парк в наличии, допуски, НДС, отсрочка, SLA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Дорожные подрядчики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Основание, уплотнение, перемещение грунта, асфальт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Катки, погрузчики, самосвалы, работа сменами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Инженерные сети / ЖКХ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Траншеи, аварийные работы, коммуникации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Быстрая подача, компактная техника, гидромолот или бур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Промышленные площадки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Монтаж, перемещение тяжёлых грузов, демонтаж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Краны, погрузчики, безопасность, ППР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10" name="compat:table"/>
          <p:cNvGraphicFramePr/>
          <p:nvPr/>
        </p:nvGraphicFramePr>
        <p:xfrm>
          <a:off x="571500" y="1128712"/>
          <a:ext cx="8001000" cy="110728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Сегмент клиента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Типовые задачи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Что критично при выборе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Малый подрядчик / ИП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Разовые земляные и погрузочные работы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Простая цена, быстрый заказ, минимальный депозит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Загородное строительство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Участки, фундаменты, дренаж, благоустройство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Экскаватор-погрузчик, мини-техника, работа по выходным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Важнее простоя</a:t>
            </a:r>
          </a:p>
        </p:txBody>
      </p:sp>
      <p:sp>
        <p:nvSpPr>
          <p:cNvPr id="117" name="compat:body"/>
          <p:cNvSpPr txBox="1"/>
          <p:nvPr/>
        </p:nvSpPr>
        <p:spPr>
          <a:xfrm>
            <a:off x="3505200" y="1128713"/>
            <a:ext cx="5067300" cy="345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4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Клиент арендует не просто машино-смену, а возможность продолжать работу на объекте. Скорость подачи, документы и замена неисправной машины могут быть важнее разницы в ставке на 5–10%.Быстрый ответ: на срочную заявку ожидают реакцию в течение 1–3 часов.</a:t>
            </a:r>
          </a:p>
          <a:p>
            <a:pPr>
              <a:lnSpc>
                <a:spcPct val="125000"/>
              </a:lnSpc>
              <a:defRPr sz="14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Гарантированная смена: типовая машино-смена составляет 8 часов; клиенту важно знать время подачи и состав заказа.Понятная конечная цена: заранее определить, включены ли топливо, подача, простой, НДС, оператор и возврат техники.Документы и непрерывность работ: договор, УПД или акт и электронное закрытие заказа; резервная машина и SLA по замене снижают риск простоя.</a:t>
            </a:r>
          </a:p>
        </p:txBody>
      </p:sp>
      <p:pic>
        <p:nvPicPr>
          <p:cNvPr id="118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Ставки за смену</a:t>
            </a:r>
          </a:p>
        </p:txBody>
      </p:sp>
      <p:sp>
        <p:nvSpPr>
          <p:cNvPr id="125" name="compat:body"/>
          <p:cNvSpPr txBox="1"/>
          <p:nvPr/>
        </p:nvSpPr>
        <p:spPr>
          <a:xfrm>
            <a:off x="571500" y="1128712"/>
            <a:ext cx="8001000" cy="1421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Ориентиры открытых прайсов Санкт-Петербурга, тыс. ₽ за сменуЭто ориентиры, а не полностью сопоставимые предложения: в прайсах различаются включение топлива, НДС и доставки, а также минимальная продолжительность заказа. Например, ЕВРОпарк указывает цены за 8 часов с дизельным топливом и НДС 20%; состав ставки у других операторов может отличаться.</a:t>
            </a:r>
          </a:p>
        </p:txBody>
      </p:sp>
      <p:graphicFrame>
        <p:nvGraphicFramePr>
          <p:cNvPr id="126" name="compat:table"/>
          <p:cNvGraphicFramePr/>
          <p:nvPr/>
        </p:nvGraphicFramePr>
        <p:xfrm>
          <a:off x="571500" y="2507456"/>
          <a:ext cx="8001000" cy="179308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Категория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Нижний ориентир, тыс.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Верхний ориентир, тыс.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Примеры прайсов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Экскаватор-погрузчик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18,5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25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Андреас Рент / ЕВРОпарк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Гусеничный экскаватор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Андреас Рент / ЕВРОпарк / Delta Prime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Фронтальный погрузчик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19,5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Андреас Рент / ЕВРОпарк / Delta Prime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Самосвал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Андреас Рент / СтройРента / Delta Prime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33" name="compat:table"/>
          <p:cNvGraphicFramePr/>
          <p:nvPr/>
        </p:nvGraphicFramePr>
        <p:xfrm>
          <a:off x="571500" y="1128712"/>
          <a:ext cx="8001000" cy="95012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Категория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Нижний ориентир, тыс.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Верхний ориентир, тыс.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Примеры прайсов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Автокран 25 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22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30,4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Андреас Рент / СтройРента / Delta Prime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Грунтовый каток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ЕВРОпарк / СтройРента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Цена без сюрпризов</a:t>
            </a:r>
          </a:p>
        </p:txBody>
      </p:sp>
      <p:sp>
        <p:nvSpPr>
          <p:cNvPr id="140" name="compat:body"/>
          <p:cNvSpPr txBox="1"/>
          <p:nvPr/>
        </p:nvSpPr>
        <p:spPr>
          <a:xfrm>
            <a:off x="571500" y="1128712"/>
            <a:ext cx="8001000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Ставка в прайсеПроверить, указана ли цена с НДС или без него; включены ли топливо и работа оператора; сколько часов составляет смена и каков минимальный заказ.Уточнить, отдельно ли оплачиваются доставка, возврат техники, навесное оборудование и простой. Для массовой техники обычно ориентируются на смену, а для отдельных категорий — на 4–5 часов.Итоговая стоимость заказаСвести в одну смету смену, подачу, топливо, НДС, оператора и дополнительные работы — чтобы клиент видел полную цену до заказа.Учесть логистику тяжёлой техники: трал и подача могут добавить десятки тысяч рублей к короткому заказу. Длинная аренда поэтому обходится дешевле в расчёте на рабочий час.</a:t>
            </a:r>
          </a:p>
        </p:txBody>
      </p:sp>
      <p:sp>
        <p:nvSpPr>
          <p:cNvPr id="14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compat:title"/>
          <p:cNvSpPr txBox="1"/>
          <p:nvPr/>
        </p:nvSpPr>
        <p:spPr>
          <a:xfrm>
            <a:off x="571500" y="457200"/>
            <a:ext cx="50673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Конкуренция фрагментирована</a:t>
            </a:r>
          </a:p>
        </p:txBody>
      </p:sp>
      <p:sp>
        <p:nvSpPr>
          <p:cNvPr id="147" name="compat:body"/>
          <p:cNvSpPr txBox="1"/>
          <p:nvPr/>
        </p:nvSpPr>
        <p:spPr>
          <a:xfrm>
            <a:off x="571500" y="1557337"/>
            <a:ext cx="5067300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На рынке соседствуют федеральные сети, региональные операторы и владельцы 1–5 машин. Среди крупных и специализированных игроков обзора — АО «Автокран Аренда», ООО «ФОРТРЕНТ», «Эксперт Рентал Инжиниринг», «Рентамеханика», ЕВРОпарк и Андреас Рент. По оценке ГидМаркет, в отрасли зарегистрировано более 9 тыс. компаний; дополнительно работают ИП и владельцы единичной техники.Небольшие парки могут конкурировать ценой и гибкостью, но их возможности по резервированию техники, SLA, документообороту и одновременной работе на нескольких объектах ограничены. Поэтому масштаб бренда сам по себе не гарантирует преимущество: важны фактическое наличие машины и качество исполнения заказа.</a:t>
            </a:r>
          </a:p>
        </p:txBody>
      </p:sp>
      <p:pic>
        <p:nvPicPr>
          <p:cNvPr id="148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Сервис вместо демпинга</a:t>
            </a:r>
          </a:p>
        </p:txBody>
      </p:sp>
      <p:sp>
        <p:nvSpPr>
          <p:cNvPr id="155" name="compat:body"/>
          <p:cNvSpPr txBox="1"/>
          <p:nvPr/>
        </p:nvSpPr>
        <p:spPr>
          <a:xfrm>
            <a:off x="571500" y="1128712"/>
            <a:ext cx="8001000" cy="194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Подтверждённое наличие — показывать доступность конкретной машины по датам, а не только общий каталог.Замена ≤ 3 часов в городе — предусмотреть резервную машину или партнёрский пул на случай поломки.Единая ставка — отдельно и понятно указывать смену, подачу, топливо, НДС, допоборудование и ночной коэффициент.B2B-кабинет — давать доступ к истории заказов, закрывающим документам, лимитам, согласованным ставкам и адресам объектов.Диспетчеризация — фиксировать фото прибытия, геопозицию, начало и окончание смены и подтверждение прорабом.</a:t>
            </a:r>
          </a:p>
        </p:txBody>
      </p:sp>
      <p:sp>
        <p:nvSpPr>
          <p:cNvPr id="15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Риск — недозагрузка</a:t>
            </a:r>
          </a:p>
        </p:txBody>
      </p:sp>
      <p:sp>
        <p:nvSpPr>
          <p:cNvPr id="162" name="compat:body"/>
          <p:cNvSpPr txBox="1"/>
          <p:nvPr/>
        </p:nvSpPr>
        <p:spPr>
          <a:xfrm>
            <a:off x="3505200" y="1128712"/>
            <a:ext cx="5067300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Стоимость капитала: ключевая ставка — 14,0% на 02.10.2026; дорогие кредит и лизинг повышают цену простоя.Слабость жилищного строительства Петербурга уменьшает часть девелоперских заявок.Ремонт, нехватка операторов и сезонные изменения спроса снижают фактическую доступность парка.Покупать технику под подтверждённый спрос, формировать долгосрочные контракты и диверсифицировать клиентов между дорогами, ЖКХ, промышленностью и Ленинградской областью.</a:t>
            </a:r>
          </a:p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Стандартизировать парк, держать запас быстрых расходников и использовать телематику; предусмотреть штат и резерв операторов.Планировать загрузку со стресс-сценарием 10–12 оплачиваемых смен в месяц; считать экономику после топлива, оператора, ТО, логистики и финансирования.</a:t>
            </a:r>
          </a:p>
        </p:txBody>
      </p:sp>
      <p:pic>
        <p:nvPicPr>
          <p:cNvPr id="163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Фильтр покупки</a:t>
            </a:r>
          </a:p>
        </p:txBody>
      </p:sp>
      <p:sp>
        <p:nvSpPr>
          <p:cNvPr id="170" name="compat:body"/>
          <p:cNvSpPr txBox="1"/>
          <p:nvPr/>
        </p:nvSpPr>
        <p:spPr>
          <a:xfrm>
            <a:off x="571500" y="1128712"/>
            <a:ext cx="8001000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Проверяйте новую единицу техники по пяти критериям, прежде чем вкладывать капитал.Спрос — подтвердить категорию минимум 2–3 независимыми источниками заявок и найти хотя бы одного якорного B2B-клиента.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Загрузка — проверить стресс-сценарий с 10–12 оплачиваемыми сменами в месяц, а не только план на 20+ смен.Стандартизация — выбирать модель, для которой уже есть оператор, сервис, расходники и опыт ремонта.Остаточная стоимость — оценить ликвидность на вторичном рынке и возможность продать машину без существенного дисконта.Unit economics — считать вклад после топлива, оператора, ТО, логистики и финансирования; выручка сама по себе недостаточна.</a:t>
            </a:r>
          </a:p>
        </p:txBody>
      </p:sp>
      <p:sp>
        <p:nvSpPr>
          <p:cNvPr id="17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Три сценария 2027</a:t>
            </a:r>
          </a:p>
        </p:txBody>
      </p:sp>
      <p:sp>
        <p:nvSpPr>
          <p:cNvPr id="177" name="compat:body"/>
          <p:cNvSpPr txBox="1"/>
          <p:nvPr/>
        </p:nvSpPr>
        <p:spPr>
          <a:xfrm>
            <a:off x="571500" y="1128712"/>
            <a:ext cx="800100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Сценарная оценка спроса, не официальная статистика. Базовый вариант предполагает умеренный рост при высокой конкуренции.Предпосылки и ожидаемый эффект по сценариям на 2027 год.</a:t>
            </a:r>
          </a:p>
        </p:txBody>
      </p:sp>
      <p:graphicFrame>
        <p:nvGraphicFramePr>
          <p:cNvPr id="178" name="compat:table"/>
          <p:cNvGraphicFramePr/>
          <p:nvPr/>
        </p:nvGraphicFramePr>
        <p:xfrm>
          <a:off x="571500" y="2050256"/>
          <a:ext cx="8001000" cy="24717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92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Сценарий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Предпосылки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Ожидаемый эффект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AB308"/>
                    </a:solidFill>
                  </a:tcPr>
                </a:tc>
              </a:tr>
              <a:tr h="66436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Негативный, −4%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Слабый девелопмент, задержка инфраструктурных проектов, дорогой капитал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Давление на ставки и загрузку; рост доли субаренды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50105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Базовый, +5%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Стабильные инфраструктурные бюджеты, аренда замещает покупку, ставка снижается медленно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Рост выручки за счёт загрузки и индексации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436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Позитивный, +11%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Ускорение дорог, метро и промышленности; снижение стоимости капитала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Дефицит универсальной техники и рост ставок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План на год</a:t>
            </a:r>
          </a:p>
        </p:txBody>
      </p:sp>
      <p:sp>
        <p:nvSpPr>
          <p:cNvPr id="185" name="compat:body"/>
          <p:cNvSpPr txBox="1"/>
          <p:nvPr/>
        </p:nvSpPr>
        <p:spPr>
          <a:xfrm>
            <a:off x="571500" y="1128712"/>
            <a:ext cx="5067300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Шесть направлений работы для роста загрузки и качества исполнения заказов.Расширять ядро парка: экскаваторы-погрузчики, экскаваторы 20–25 т, погрузчики, самосвалы и автокраны 25 т; редкие категории закрывать через партнёров.</a:t>
            </a:r>
          </a:p>
          <a:p>
            <a:pPr>
              <a:lnSpc>
                <a:spcPct val="125000"/>
              </a:lnSpc>
              <a:defRPr sz="13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Превратить гарантированную подачу в продукт: подтверждение машины и оператора, фиксированная смета, трекинг прибытия и электронный акт.Выделить продажи для дорожных и инфраструктурных подрядчиков, сетей, благоустройства и промышленных площадок; предлагать сезонные рамочные договоры.Еженедельно управлять загрузкой по оплачиваемым сменам, простою, средней ставке, марже на смену, аварийности и повторным заказам.Не снижать базовую ставку ради демпинга: предлагать льготную подачу при длинной аренде, пакет навесного </a:t>
            </a:r>
          </a:p>
        </p:txBody>
      </p:sp>
      <p:pic>
        <p:nvPicPr>
          <p:cNvPr id="186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План на год</a:t>
            </a:r>
          </a:p>
        </p:txBody>
      </p:sp>
      <p:sp>
        <p:nvSpPr>
          <p:cNvPr id="193" name="compat:body"/>
          <p:cNvSpPr txBox="1"/>
          <p:nvPr/>
        </p:nvSpPr>
        <p:spPr>
          <a:xfrm>
            <a:off x="571500" y="1128712"/>
            <a:ext cx="8001000" cy="514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оборудования, ночные смены и приоритетную замену.Укрепить цифровой канал: связать Авито и собственный сайт с CRM для быстрой обработки B2B-заявок.</a:t>
            </a:r>
          </a:p>
        </p:txBody>
      </p:sp>
      <p:sp>
        <p:nvSpPr>
          <p:cNvPr id="19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Ядро будущего парка</a:t>
            </a:r>
          </a:p>
        </p:txBody>
      </p:sp>
      <p:sp>
        <p:nvSpPr>
          <p:cNvPr id="200" name="compat:body"/>
          <p:cNvSpPr txBox="1"/>
          <p:nvPr/>
        </p:nvSpPr>
        <p:spPr>
          <a:xfrm>
            <a:off x="571500" y="1128712"/>
            <a:ext cx="8001000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Приоритет — универсальная техника с подтверждённым спросом и высокой оборачиваемостью. Редкие категории целесообразно сначала закрывать партнёрским парком.Экскаваторы-погрузчики — наиболее выраженный разрыв структуры спроса и предложения: около 24,3% спроса против 8,1% предложения.</a:t>
            </a:r>
          </a:p>
          <a:p>
            <a:pPr>
              <a:lnSpc>
                <a:spcPct val="125000"/>
              </a:lnSpc>
              <a:defRPr sz="15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Гусеничные экскаваторы 20–25 т — ключевая землеройная техника для строительных и инфраструктурных работ.Фронтальные погрузчики — востребованная категория землеройного сегмента.Самосвалы 20–25 м³ — поддерживают перевозку грунта и работу на дорожных объектах.Автокраны 25 т — приоритетная подъёмная техника для типовых строительных задач.</a:t>
            </a:r>
          </a:p>
        </p:txBody>
      </p:sp>
      <p:sp>
        <p:nvSpPr>
          <p:cNvPr id="20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111827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Доступность и сервис</a:t>
            </a:r>
          </a:p>
        </p:txBody>
      </p:sp>
      <p:sp>
        <p:nvSpPr>
          <p:cNvPr id="207" name="compat:body"/>
          <p:cNvSpPr txBox="1"/>
          <p:nvPr/>
        </p:nvSpPr>
        <p:spPr>
          <a:xfrm>
            <a:off x="3505200" y="1128713"/>
            <a:ext cx="5067300" cy="3724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4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Стратегическая гипотеза для Петербурга: устойчивый рост строится не на максимальном количестве машин, а на доступности нужной техники, надёжном исполнении и диверсифицированном спросе.Универсальная техника — расширять парк в категориях с сильным спросом и подтверждённой загрузкой.</a:t>
            </a:r>
          </a:p>
          <a:p>
            <a:pPr>
              <a:lnSpc>
                <a:spcPct val="125000"/>
              </a:lnSpc>
              <a:defRPr sz="1400">
                <a:solidFill>
                  <a:srgbClr val="374151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Инфраструктурные клиенты — сочетать дорожные и городские заказы с жилым строительством, промышленностью и коммунальными работами.Прозрачная конечная цена — заранее раскрывать состав ставки: технику, подачу, топливо, оператора, НДС и дополнительные условия.Сервис без простоя — подтверждать наличие, обеспечивать диспетчеризацию и организовать замену неисправной машины.</a:t>
            </a:r>
          </a:p>
        </p:txBody>
      </p:sp>
      <p:pic>
        <p:nvPicPr>
          <p:cNvPr id="208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