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1.jpeg" ContentType="image/jpeg"/>
  <Override PartName="/ppt/notesSlides/notesSlide16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" name="Shape 2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{"templatePackId":"presenton-momentum","templateVersion":"768894c4655c6c6fd6ed4cf69501cc502a2c0b41","sourceLayoutId":"slideoff-image-right-v1","sourceFile":"slideoff-compat-v1","rendererVersion":"slideoff-compat-v1","adaptationId":"slideoff-compat-v1"}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" name="Shape 3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1" name="Shape 4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8" name="Shape 4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{"templatePackId":"presenton-momentum","templateVersion":"768894c4655c6c6fd6ed4cf69501cc502a2c0b41","sourceLayoutId":"slideoff-table-continuation-v1","sourceFile":"slideoff-compat-v1","rendererVersion":"slideoff-compat-v1","adaptationId":"slideoff-compat-v1"}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5" name="Shape 5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{"templatePackId":"presenton-momentum","templateVersion":"768894c4655c6c6fd6ed4cf69501cc502a2c0b41","sourceLayoutId":"slideoff-table-continuation-v1","sourceFile":"slideoff-compat-v1","rendererVersion":"slideoff-compat-v1","adaptationId":"slideoff-compat-v1"}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2" name="Shape 6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{"templatePackId":"presenton-momentum","templateVersion":"768894c4655c6c6fd6ed4cf69501cc502a2c0b41","sourceLayoutId":"slideoff-table-continuation-v1","sourceFile":"slideoff-compat-v1","rendererVersion":"slideoff-compat-v1","adaptationId":"slideoff-compat-v1"}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9" name="Shape 6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6" name="Shape 7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3" name="Shape 8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1" name="Shape 9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{"templatePackId":"presenton-momentum","templateVersion":"768894c4655c6c6fd6ed4cf69501cc502a2c0b41","sourceLayoutId":"slideoff-image-left-v1","sourceFile":"slideoff-compat-v1","rendererVersion":"slideoff-compat-v1","adaptationId":"slideoff-compat-v1"}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8" name="Shape 9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6" name="Shape 10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{"templatePackId":"presenton-momentum","templateVersion":"768894c4655c6c6fd6ed4cf69501cc502a2c0b41","sourceLayoutId":"slideoff-image-right-v1","sourceFile":"slideoff-compat-v1","rendererVersion":"slideoff-compat-v1","adaptationId":"slideoff-compat-v1"}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3" name="Shape 11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0" name="Shape 12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8" name="Shape 12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{"templatePackId":"presenton-momentum","templateVersion":"768894c4655c6c6fd6ed4cf69501cc502a2c0b41","sourceLayoutId":"slideoff-image-left-v1","sourceFile":"slideoff-compat-v1","rendererVersion":"slideoff-compat-v1","adaptationId":"slideoff-compat-v1"}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1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compat:title"/>
          <p:cNvSpPr txBox="1"/>
          <p:nvPr/>
        </p:nvSpPr>
        <p:spPr>
          <a:xfrm>
            <a:off x="5715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Итоги Q4 2026</a:t>
            </a:r>
          </a:p>
        </p:txBody>
      </p:sp>
      <p:sp>
        <p:nvSpPr>
          <p:cNvPr id="22" name="compat:body"/>
          <p:cNvSpPr txBox="1"/>
          <p:nvPr/>
        </p:nvSpPr>
        <p:spPr>
          <a:xfrm>
            <a:off x="571500" y="1128712"/>
            <a:ext cx="5067300" cy="1085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NORD BUILD · Частные интерьеры · Загородное строительство · Инженерные решения</a:t>
            </a:r>
          </a:p>
          <a:p>
            <a: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Квартальный отчёт за 1 октября — 31 декабря 2026 года. Санкт-Петербург январь 2027.</a:t>
            </a:r>
          </a:p>
        </p:txBody>
      </p:sp>
      <p:pic>
        <p:nvPicPr>
          <p:cNvPr id="23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9600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Квартал в цифрах</a:t>
            </a:r>
          </a:p>
        </p:txBody>
      </p:sp>
      <p:sp>
        <p:nvSpPr>
          <p:cNvPr id="30" name="compat:body"/>
          <p:cNvSpPr txBox="1"/>
          <p:nvPr/>
        </p:nvSpPr>
        <p:spPr>
          <a:xfrm>
            <a:off x="571500" y="1128712"/>
            <a:ext cx="8001000" cy="2142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Выручка — 412,6 млн ₽, рост на 9,6% к Q3; рекордный квартальный результат 2026 года.EBITDA — 58,7 млн ₽ при марже 14,2%; чистая прибыль — 37,4 млн ₽, или 9,1% выручки.Новые договоры — 524 млн ₽, на 18% больше, чем в Q3; подписан 31 контракт.Портфель заказов — 891 млн ₽ на 31 декабря 2026 года; NPS клиентов — 68, на 4 пункта выше кварталом ранее.Рост сопровождался валовой маржой 27,2% (+0,9 п.п. к Q3) и соблюдением сроков: в согласованный срок закрыто 89% этапов. Денежные средства на конец года составили 146,8 млн ₽, чистый долг — 63,7 млн ₽.</a:t>
            </a:r>
          </a:p>
        </p:txBody>
      </p:sp>
      <p:sp>
        <p:nvSpPr>
          <p:cNvPr id="31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Финансовые результаты</a:t>
            </a:r>
          </a:p>
        </p:txBody>
      </p:sp>
      <p:sp>
        <p:nvSpPr>
          <p:cNvPr id="37" name="compat:body"/>
          <p:cNvSpPr txBox="1"/>
          <p:nvPr/>
        </p:nvSpPr>
        <p:spPr>
          <a:xfrm>
            <a:off x="571500" y="1128713"/>
            <a:ext cx="8001000" cy="137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Ключевые показатели за квартал и финансовый годМаржу поддержали утверждение спецификаций до выхода на объект, централизованные закупки инженерного оборудования и сокращение внеплановых работ. Давление оказывали подорожание электромонтажных работ и рост доли премиальной столярки с длинным производственным циклом.</a:t>
            </a:r>
          </a:p>
        </p:txBody>
      </p:sp>
      <p:graphicFrame>
        <p:nvGraphicFramePr>
          <p:cNvPr id="38" name="compat:table"/>
          <p:cNvGraphicFramePr/>
          <p:nvPr/>
        </p:nvGraphicFramePr>
        <p:xfrm>
          <a:off x="571500" y="2550318"/>
          <a:ext cx="8001000" cy="200739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00200"/>
                <a:gridCol w="1600200"/>
                <a:gridCol w="1600200"/>
                <a:gridCol w="1600200"/>
                <a:gridCol w="1600200"/>
              </a:tblGrid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Показатель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Q4 2026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Q3 2026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Изменение кв/кв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FY 2026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Выручка, млн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412,6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376,4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+9,6%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1 429,9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Валовая прибыль, млн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112,3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99,0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+13,4%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375,8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Валовая маржа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27,2%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26,3%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+0,9 п.п.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26,3%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EBITDA, млн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58,7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51,8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+13,3%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184,2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Маржа EBITDA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14,2%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13,8%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+0,4 п.п.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12,9%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Чистая прибыль, млн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37,4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32,1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+16,5%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112,6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9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Продолжение таблицы</a:t>
            </a:r>
          </a:p>
        </p:txBody>
      </p:sp>
      <p:graphicFrame>
        <p:nvGraphicFramePr>
          <p:cNvPr id="45" name="compat:table"/>
          <p:cNvGraphicFramePr/>
          <p:nvPr/>
        </p:nvGraphicFramePr>
        <p:xfrm>
          <a:off x="571500" y="1128712"/>
          <a:ext cx="8001000" cy="257175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30003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KPI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Факт Q4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Цель Q4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Статус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Этапы закрыты в срок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89%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≥ 88%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Выполнено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Повторные выезды из-за дефектов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3,1%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≤ 4,0%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Выполнено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Переделки / прямые затраты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2,4%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≤ 2,8%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Выполнено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Согласование дополнительных работ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2,6 дня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≤ 3,0 дня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Выполнено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Фотофиксация скрытых работ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98,7%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≥ 98%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Выполнено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6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Продолжение таблицы</a:t>
            </a:r>
          </a:p>
        </p:txBody>
      </p:sp>
      <p:graphicFrame>
        <p:nvGraphicFramePr>
          <p:cNvPr id="52" name="compat:table"/>
          <p:cNvGraphicFramePr/>
          <p:nvPr/>
        </p:nvGraphicFramePr>
        <p:xfrm>
          <a:off x="571500" y="1128712"/>
          <a:ext cx="8001000" cy="218599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00200"/>
                <a:gridCol w="1600200"/>
                <a:gridCol w="1600200"/>
                <a:gridCol w="1600200"/>
                <a:gridCol w="1600200"/>
              </a:tblGrid>
              <a:tr h="30003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Проект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Формат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Контракт, млн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Готовность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План сдачи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Репино Residence 04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Интерьер + инженерия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62,4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72%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март 2027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Охтинский парк 17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Дом под ключ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84,1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46%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июнь 2027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Комарово Pine House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Интерьер + столярка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51,8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81%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февраль 2027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Медное озеро 08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Дом под ключ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96,5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33%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август 2027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Петровский Loft 12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Интерьер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38,9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64%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апрель 2027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3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Продолжение таблицы</a:t>
            </a:r>
          </a:p>
        </p:txBody>
      </p:sp>
      <p:graphicFrame>
        <p:nvGraphicFramePr>
          <p:cNvPr id="59" name="compat:table"/>
          <p:cNvGraphicFramePr/>
          <p:nvPr/>
        </p:nvGraphicFramePr>
        <p:xfrm>
          <a:off x="571500" y="1128712"/>
          <a:ext cx="8001000" cy="257175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30003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Канал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Доля лидов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Конверсия в договор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Комментарий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97316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Рекомендации клиентов / партнёров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36%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24%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Самый качественный поток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Архитекторы и дизайнеры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25%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19%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Высокий средний чек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Органический поиск / контент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21%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10%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Длиннее цикл сделки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Платное продвижение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12%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7%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Фокус на ретаргетинг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Прочее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6%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6%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Выставки и локальные партнёры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0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Проекты и сроки</a:t>
            </a:r>
          </a:p>
        </p:txBody>
      </p:sp>
      <p:sp>
        <p:nvSpPr>
          <p:cNvPr id="66" name="compat:body"/>
          <p:cNvSpPr txBox="1"/>
          <p:nvPr/>
        </p:nvSpPr>
        <p:spPr>
          <a:xfrm>
            <a:off x="571500" y="1128712"/>
            <a:ext cx="8001000" cy="1992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На конец квартала в работе было 47 активных объектов; 18 переданы заказчикам за Q4, всего за 2026 год — 59. Средний чек сдачи составил 21,6 млн ₽, загрузка менеджеров проектов — 82% при целевом диапазоне 75–85%.Пять производственных KPI Q4 и их цели</a:t>
            </a:r>
          </a:p>
          <a:p>
            <a: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Внедрён единый недельный production review: отклонения отслеживают по этапам, а не только по финальной дате сдачи. Это помогает раньше выявлять зависимость от поставок и оперативно перераспределять бригады между объектами.</a:t>
            </a:r>
          </a:p>
        </p:txBody>
      </p:sp>
      <p:sp>
        <p:nvSpPr>
          <p:cNvPr id="67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Портфель проектов</a:t>
            </a:r>
          </a:p>
        </p:txBody>
      </p:sp>
      <p:sp>
        <p:nvSpPr>
          <p:cNvPr id="73" name="compat:body"/>
          <p:cNvSpPr txBox="1"/>
          <p:nvPr/>
        </p:nvSpPr>
        <p:spPr>
          <a:xfrm>
            <a:off x="571500" y="1128712"/>
            <a:ext cx="8001000" cy="1947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Крупнейшие действующие проекты на конец Q4 2026Комплексная интерьерная реализация остаётся основным продуктом; клиенты чаще переходят от дизайн-контракта к реализации.</a:t>
            </a:r>
          </a:p>
          <a:p>
            <a: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Пять крупнейших действующих проектов составляют 37% контрактной стоимости незавершённых работ; доля одного заказчика не превышает 11% общего портфеля.Конверсия «дизайн → стройка/отделка» для проектов, закрывших дизайн в 2026 году, достигла 61% против 54% годом ранее.</a:t>
            </a:r>
          </a:p>
        </p:txBody>
      </p:sp>
      <p:sp>
        <p:nvSpPr>
          <p:cNvPr id="74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Продажи и клиенты</a:t>
            </a:r>
          </a:p>
        </p:txBody>
      </p:sp>
      <p:sp>
        <p:nvSpPr>
          <p:cNvPr id="80" name="compat:body"/>
          <p:cNvSpPr txBox="1"/>
          <p:nvPr/>
        </p:nvSpPr>
        <p:spPr>
          <a:xfrm>
            <a:off x="571500" y="1128712"/>
            <a:ext cx="8001000" cy="2091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В Q4 подписан 31 новый договор на 524 млн ₽. Win rate от коммерческого предложения до договора составил 43%; средний контракт — 16,9 млн ₽, на 11% выше квартал к кварталу. Повторные клиенты обеспечили 27% новых заказов.Каналы привлечения и конверсия в договор</a:t>
            </a:r>
          </a:p>
          <a:p>
            <a: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Средний цикл сделки от квалификации до подписания — 34 дня; для контрактов свыше 30 млн ₽ — 49 дней. В 2027 году коммерческую команду будут оценивать также по прогнозной валовой марже и качеству исходных данных для сметы.</a:t>
            </a:r>
          </a:p>
        </p:txBody>
      </p:sp>
      <p:sp>
        <p:nvSpPr>
          <p:cNvPr id="81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compat:title"/>
          <p:cNvSpPr txBox="1"/>
          <p:nvPr/>
        </p:nvSpPr>
        <p:spPr>
          <a:xfrm>
            <a:off x="35052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Команда и закупки</a:t>
            </a:r>
          </a:p>
        </p:txBody>
      </p:sp>
      <p:sp>
        <p:nvSpPr>
          <p:cNvPr id="87" name="compat:body"/>
          <p:cNvSpPr txBox="1"/>
          <p:nvPr/>
        </p:nvSpPr>
        <p:spPr>
          <a:xfrm>
            <a:off x="3505200" y="1128712"/>
            <a:ext cx="5067300" cy="299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3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КомандаШтат — 86 человек, за квартал +7; работают 9 проектных команд PM + site lead.Управление проектами: 18 человек, +2; производство и site management: 27, +3.Дизайн и проектирование — 16 человек, загрузка 78%; снабжение и комплектация — 9, +1.Годовая текучесть — 8,4%. Рост штата планируется только под подтверждённую загрузку; пиковые объёмы закрывают проверенные подрядные бригады с едиными чек-листами и внутренним технадзором.Закупки</a:t>
            </a:r>
          </a:p>
          <a:p>
            <a:pPr>
              <a:lnSpc>
                <a:spcPct val="125000"/>
              </a:lnSpc>
              <a:defRPr sz="13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К Q1 2027 зафиксировано в цене или закрыто подтверждёнными спецификациями 68% потребности в отделочных материалах и инженерном оборудовании.Для критичных категорий предусмотрено минимум два </a:t>
            </a:r>
          </a:p>
        </p:txBody>
      </p:sp>
      <p:pic>
        <p:nvPicPr>
          <p:cNvPr id="88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Команда и закупки</a:t>
            </a:r>
          </a:p>
        </p:txBody>
      </p:sp>
      <p:sp>
        <p:nvSpPr>
          <p:cNvPr id="95" name="compat:body"/>
          <p:cNvSpPr txBox="1"/>
          <p:nvPr/>
        </p:nvSpPr>
        <p:spPr>
          <a:xfrm>
            <a:off x="571500" y="1128712"/>
            <a:ext cx="8001000" cy="1087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квалифицированных поставщика; исключения утверждает операционный директор.Срок поставки заказной столярки вырос с 49 до 57 дней — основной внешний риск графиков Q1–Q2.Доля закупок по рамочным условиям достигла 42% против 31% на начало 2026 года; квартальная экономия оценивается в 8,6 млн ₽.</a:t>
            </a:r>
          </a:p>
        </p:txBody>
      </p:sp>
      <p:sp>
        <p:nvSpPr>
          <p:cNvPr id="96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compat:title"/>
          <p:cNvSpPr txBox="1"/>
          <p:nvPr/>
        </p:nvSpPr>
        <p:spPr>
          <a:xfrm>
            <a:off x="5715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Качество и безопасность</a:t>
            </a:r>
          </a:p>
        </p:txBody>
      </p:sp>
      <p:sp>
        <p:nvSpPr>
          <p:cNvPr id="102" name="compat:body"/>
          <p:cNvSpPr txBox="1"/>
          <p:nvPr/>
        </p:nvSpPr>
        <p:spPr>
          <a:xfrm>
            <a:off x="571500" y="1128712"/>
            <a:ext cx="5067300" cy="350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3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NPS клиентов — 68, на 4 пункта выше квартал к кварталу. В среднем за первые 90 дней после сдачи — 1,7 гарантийного обращения на проект. В Q4 не зафиксировано травм с потерей рабочего времени; проведено 46 внутренних обходов по охране труда и пожарной безопасности.Контрольные точки Q4</a:t>
            </a:r>
          </a:p>
          <a:p>
            <a:pPr>
              <a:lnSpc>
                <a:spcPct val="125000"/>
              </a:lnSpc>
              <a:defRPr sz="13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Фотофиксация скрытых работ охватила 98,7% объектов — в пределах цели.Инструментальная проверка геометрии проведена на 100% объектов; 6 корректировок выполнены до чистовой стадии.Промежуточная приёмка инженерии проведена на 100% объектов; 3 замечания устранены до зашивки.Финальный чек-лист применялся при 100% сдач: в среднем число замечаний снизилось с 11 до 2 после предварительной приёмки.Внутренняя команда устранила до предварительной сдачи </a:t>
            </a:r>
          </a:p>
        </p:txBody>
      </p:sp>
      <p:pic>
        <p:nvPicPr>
          <p:cNvPr id="103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9600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Качество и безопасность</a:t>
            </a:r>
          </a:p>
        </p:txBody>
      </p:sp>
      <p:sp>
        <p:nvSpPr>
          <p:cNvPr id="110" name="compat:body"/>
          <p:cNvSpPr txBox="1"/>
          <p:nvPr/>
        </p:nvSpPr>
        <p:spPr>
          <a:xfrm>
            <a:off x="571500" y="1128712"/>
            <a:ext cx="8001000" cy="1085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82% выявленных дефектов; среднее время закрытия финального punch-list составило 6,2 дня. На объектах площадью более 250 м² введён обязательный журнал пылезащиты и контроля влажности перед укладкой чистовых покрытий. Раздельно учтено и передано операторам 74% строительных отходов.</a:t>
            </a:r>
          </a:p>
        </p:txBody>
      </p:sp>
      <p:sp>
        <p:nvSpPr>
          <p:cNvPr id="111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Фокус Q1 2027</a:t>
            </a:r>
          </a:p>
        </p:txBody>
      </p:sp>
      <p:sp>
        <p:nvSpPr>
          <p:cNvPr id="117" name="compat:body"/>
          <p:cNvSpPr txBox="1"/>
          <p:nvPr/>
        </p:nvSpPr>
        <p:spPr>
          <a:xfrm>
            <a:off x="571500" y="1128712"/>
            <a:ext cx="8001000" cy="137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Сократить цикл от утверждения дизайн-проекта до выхода на объект с 24 до 20 календарных дней.Повысить долю материалов, зафиксированных по цене до старта работ, с 68% до 75%.Цели Q1: своевременное закрытие этапов — не менее 90%; переделки — не более 2,3% прямых затрат. NPS — не ниже 68 по всем сдачам квартала.</a:t>
            </a:r>
          </a:p>
        </p:txBody>
      </p:sp>
      <p:sp>
        <p:nvSpPr>
          <p:cNvPr id="118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compat:title"/>
          <p:cNvSpPr txBox="1"/>
          <p:nvPr/>
        </p:nvSpPr>
        <p:spPr>
          <a:xfrm>
            <a:off x="35052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Ориентиры 2027</a:t>
            </a:r>
          </a:p>
        </p:txBody>
      </p:sp>
      <p:sp>
        <p:nvSpPr>
          <p:cNvPr id="124" name="compat:body"/>
          <p:cNvSpPr txBox="1"/>
          <p:nvPr/>
        </p:nvSpPr>
        <p:spPr>
          <a:xfrm>
            <a:off x="3505200" y="1128712"/>
            <a:ext cx="5067300" cy="3845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3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Плановая выручка — 1,70–1,82 млрд ₽, рост 19–27%; ориентир EBITDA margin — 13–15%. Backlog coverage — не менее 5 месяцев плановой выручки, Capex — 35–45 млн ₽ на оборудование и IT. При текущем портфеле и подтверждённой воронке компания входит в год с достаточной загрузкой для планового роста.Предсказуемость: единые стандарты смет, календарей, change-order и закупок должны снижать число неожиданностей после выхода на объект.</a:t>
            </a:r>
          </a:p>
          <a:p>
            <a:pPr>
              <a:lnSpc>
                <a:spcPct val="125000"/>
              </a:lnSpc>
              <a:defRPr sz="13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Масштабирование без размывания качества: усиливать руководителей проектов и технадзор, развивать понятные контрольные точки, а не просто увеличивать число бригад.Клиентский опыт: сокращать время согласований, делать прогресс проекта прозрачным и закрывать дефекты до их обнаружения заказчиком.Главный ограничитель роста — управленческая пропускная </a:t>
            </a:r>
          </a:p>
        </p:txBody>
      </p:sp>
      <p:pic>
        <p:nvPicPr>
          <p:cNvPr id="125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Ориентиры 2027</a:t>
            </a:r>
          </a:p>
        </p:txBody>
      </p:sp>
      <p:sp>
        <p:nvSpPr>
          <p:cNvPr id="132" name="compat:body"/>
          <p:cNvSpPr txBox="1"/>
          <p:nvPr/>
        </p:nvSpPr>
        <p:spPr>
          <a:xfrm>
            <a:off x="571500" y="1128712"/>
            <a:ext cx="800100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способность: качество планирования, снабжения и контроля на объектах. Найм и развитие производственных ресурсов должны идти в соответствии с фактическим запуском проектов и загрузкой команд.</a:t>
            </a:r>
          </a:p>
        </p:txBody>
      </p:sp>
      <p:sp>
        <p:nvSpPr>
          <p:cNvPr id="133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