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" name="Shape 25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3" name="Shape 3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7" name="Shape 4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" name="Shape 6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{"templatePackId":"presenton-dynamic","templateVersion":"768894c4655c6c6fd6ed4cf69501cc502a2c0b41","sourceLayoutId":"slideoff-table-continuation-v1","sourceFile":"slideoff-compat-v1","rendererVersion":"slideoff-compat-v1","adaptationId":"slideoff-compat-v1"}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9" name="Shape 6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6" name="Shape 7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4" name="Shape 8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{"templatePackId":"presenton-dynamic","templateVersion":"768894c4655c6c6fd6ed4cf69501cc502a2c0b41","sourceLayoutId":"slideoff-image-right-v1","sourceFile":"slideoff-compat-v1","rendererVersion":"slideoff-compat-v1","adaptationId":"slideoff-compat-v1"}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1" name="Shape 9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8" name="Shape 98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6" name="Shape 1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{"templatePackId":"presenton-dynamic","templateVersion":"768894c4655c6c6fd6ed4cf69501cc502a2c0b41","sourceLayoutId":"slideoff-image-left-v1","sourceFile":"slideoff-compat-v1","rendererVersion":"slideoff-compat-v1","adaptationId":"slideoff-compat-v1"}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3" name="Shape 113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SlideOff template provenance: {"templatePackId":"presenton-dynamic","templateVersion":"768894c4655c6c6fd6ed4cf69501cc502a2c0b41","sourceLayoutId":"slideoff-text-v1","sourceFile":"slideoff-compat-v1","rendererVersion":"slideoff-compat-v1","adaptationId":"slideoff-compat-v1"}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457200" y="69056"/>
            <a:ext cx="8229600" cy="11310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457200" y="1200150"/>
            <a:ext cx="8229600" cy="3943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4419600" y="4627562"/>
            <a:ext cx="2133600" cy="2794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Шью с нуля: первая вещь без страха</a:t>
            </a:r>
          </a:p>
        </p:txBody>
      </p:sp>
      <p:sp>
        <p:nvSpPr>
          <p:cNvPr id="22" name="compat:body"/>
          <p:cNvSpPr txBox="1"/>
          <p:nvPr/>
        </p:nvSpPr>
        <p:spPr>
          <a:xfrm>
            <a:off x="571500" y="1128712"/>
            <a:ext cx="8001000" cy="10858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Практический мини-курс базового уровня от Алины Вороновой. 7 уроков: теория и практика, чтобы сшить простую юбку на резинке. Для тех, кто давно хочет начать, но боится машинки, выкроек и слова «припуск». Рассчитано примерно на 2–3 вечера и один выходной.</a:t>
            </a:r>
          </a:p>
        </p:txBody>
      </p:sp>
      <p:sp>
        <p:nvSpPr>
          <p:cNvPr id="23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28" name="compat:title"/>
          <p:cNvSpPr txBox="1"/>
          <p:nvPr/>
        </p:nvSpPr>
        <p:spPr>
          <a:xfrm>
            <a:off x="571500" y="457200"/>
            <a:ext cx="50673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Начать можно без идеальной мастерской</a:t>
            </a:r>
          </a:p>
        </p:txBody>
      </p:sp>
      <p:sp>
        <p:nvSpPr>
          <p:cNvPr id="29" name="compat:body"/>
          <p:cNvSpPr txBox="1"/>
          <p:nvPr/>
        </p:nvSpPr>
        <p:spPr>
          <a:xfrm>
            <a:off x="571500" y="1557337"/>
            <a:ext cx="5067300" cy="274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Чтобы начать шить, не нужен идеальный стол, дорогая машинка и талант «от бабушки». Нужны несколько базовых правил, спокойный темп и вещь, которую реально можно закончить.Вместо марафона из пятидесяти роликов и сложной выкройки — понятная последовательность: сначала простая логика, затем небольшие упражнения, потом одна законченная вещь.Учитесь небольшими порциями: посмотрели урок — достали машинку — повторили руками. Даже десять минут практики полезнее часа теории «на потом». Обрезки ткани держите рядом и проверяйте на них строчку перед важным швом.</a:t>
            </a:r>
          </a:p>
        </p:txBody>
      </p:sp>
      <p:pic>
        <p:nvPicPr>
          <p:cNvPr id="30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36" name="compat:title"/>
          <p:cNvSpPr txBox="1"/>
          <p:nvPr/>
        </p:nvSpPr>
        <p:spPr>
          <a:xfrm>
            <a:off x="571500" y="457200"/>
            <a:ext cx="80010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Семь уроков — от машинки до готовой юбки</a:t>
            </a:r>
          </a:p>
        </p:txBody>
      </p:sp>
      <p:sp>
        <p:nvSpPr>
          <p:cNvPr id="37" name="compat:body"/>
          <p:cNvSpPr txBox="1"/>
          <p:nvPr/>
        </p:nvSpPr>
        <p:spPr>
          <a:xfrm>
            <a:off x="571500" y="1557337"/>
            <a:ext cx="8001000" cy="1657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Машинка — заправка, шпулька и натяжение.Строчки — контроль ткани и закрепки.Ткань — подготовка, долевая нить и раскрой.Мерки — выбор размера и чтение выкройки.Швы — стачивание и обработка края.Юбка — пошив по шагам.Финиш — утюжка, примерка и исправления.Программа ведёт от первых упражнений на обрезке ткани к базовым навыкам и готовому проекту. Скорость не цель: кривая первая строчка — это начало практики, а не отсутствие способностей.</a:t>
            </a:r>
          </a:p>
        </p:txBody>
      </p:sp>
      <p:sp>
        <p:nvSpPr>
          <p:cNvPr id="38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43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Что вы сможете после курса</a:t>
            </a:r>
          </a:p>
        </p:txBody>
      </p:sp>
      <p:sp>
        <p:nvSpPr>
          <p:cNvPr id="44" name="compat:body"/>
          <p:cNvSpPr txBox="1"/>
          <p:nvPr/>
        </p:nvSpPr>
        <p:spPr>
          <a:xfrm>
            <a:off x="571500" y="1128712"/>
            <a:ext cx="8001000" cy="1943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Самостоятельно заправлять бытовую швейную машину и понимать, что проверить, если она петляет или рвёт нить.Различать прямую строчку, зигзаг, закрепку, стачивающий и краевой шов — на практике, без зубрёжки.Снимать базовые мерки, выбирать размер выкройки, готовить ткань к раскрою и находить долевую нить.Итоговый проект — простая юбка на резинке с аккуратным поясом и обработанным низом. Вы пройдёте основные этапы сами: от раскроя и стачивания до примерки и финальной утюжки.</a:t>
            </a:r>
          </a:p>
        </p:txBody>
      </p:sp>
      <p:sp>
        <p:nvSpPr>
          <p:cNvPr id="45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compat:title"/>
          <p:cNvSpPr txBox="1"/>
          <p:nvPr/>
        </p:nvSpPr>
        <p:spPr>
          <a:xfrm>
            <a:off x="571500" y="457200"/>
            <a:ext cx="80010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Только необходимое для первых проектов</a:t>
            </a:r>
          </a:p>
        </p:txBody>
      </p:sp>
      <p:sp>
        <p:nvSpPr>
          <p:cNvPr id="51" name="compat:body"/>
          <p:cNvSpPr txBox="1"/>
          <p:nvPr/>
        </p:nvSpPr>
        <p:spPr>
          <a:xfrm>
            <a:off x="571500" y="1557337"/>
            <a:ext cx="8001000" cy="2564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Минимальный набор новичка: что купить для первых проектов и на чём не переплачивать.Если машинка уже есть дома, расходники для первого проекта обычно укладываются примерно в 1 500–3 500 ₽: ткань, резинка, нитки, иглы и мелочи. Если машинки нет, для начала достаточно исправной базовой модели с предсказуемой прямой строчкой и понятной регулировкой.</a:t>
            </a:r>
          </a:p>
          <a:p>
            <a: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Для учебной юбки подойдут хлопок средней плотности, поплин, тонкий деним или лён с небольшим добавлением вискозы. Удобная ширина ткани — 140–150 см; понадобится примерно 1,2–1,8 м в зависимости от длины изделия и размера. Скользкий атлас, шифон и очень тянущийся трикотаж лучше оставить для следующих проектов.</a:t>
            </a:r>
          </a:p>
        </p:txBody>
      </p:sp>
      <p:sp>
        <p:nvSpPr>
          <p:cNvPr id="5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Продолжение таблицы</a:t>
            </a:r>
          </a:p>
        </p:txBody>
      </p:sp>
      <p:graphicFrame>
        <p:nvGraphicFramePr>
          <p:cNvPr id="58" name="compat:table"/>
          <p:cNvGraphicFramePr/>
          <p:nvPr/>
        </p:nvGraphicFramePr>
        <p:xfrm>
          <a:off x="571500" y="1128712"/>
          <a:ext cx="8001000" cy="340042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00250"/>
                <a:gridCol w="2000250"/>
                <a:gridCol w="2000250"/>
                <a:gridCol w="2000250"/>
              </a:tblGrid>
              <a:tr h="27860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Что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D35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Для чего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D35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Ориентир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D357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b="1" sz="1100">
                          <a:solidFill>
                            <a:srgbClr val="111827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Не переплачивать за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D357FE"/>
                    </a:solidFill>
                  </a:tcPr>
                </a:tc>
              </a:tr>
              <a:tr h="27860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Машинка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Прямая строчка и зигзаг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Любая исправная бытовая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100 декоративных строчек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Ножницы 20–24 см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Раскрой ткани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Отдельные, только для ткани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Бренд и набор из 5 штук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Иглы №70–90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Для разных тканей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Универсальные и stretch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Редкие специальные иглы заранее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7860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Нитки №40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Основные швы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2–3 нейтральных цвета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Катушки «на все случаи»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Булавки / клипсы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Фиксация деталей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30–50 штук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Дорогие наборы органайзеров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278606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Сантиметр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Снять мерки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Мягкий, 150 см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Цифровая рулетка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Мел / маркер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Разметка ткани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Сначала проверить на обрезке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Десяток цветов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Утюг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Приутюживать каждый этап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Обычный домашний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5000"/>
                        </a:lnSpc>
                        <a:defRPr sz="1800"/>
                      </a:pPr>
                      <a:r>
                        <a:rPr sz="1100">
                          <a:solidFill>
                            <a:srgbClr val="F8FAFC"/>
                          </a:solidFill>
                          <a:latin typeface="Manrope"/>
                          <a:ea typeface="Manrope"/>
                          <a:cs typeface="Manrope"/>
                          <a:sym typeface="Manrope"/>
                        </a:rPr>
                        <a:t>Профессиональная станция</a:t>
                      </a:r>
                    </a:p>
                  </a:txBody>
                  <a:tcPr marL="42863" marR="42863" marT="42863" marB="42863" anchor="ctr" anchorCtr="0" horzOverflow="overflow">
                    <a:lnL w="7144">
                      <a:solidFill>
                        <a:srgbClr val="D5D8E5"/>
                      </a:solidFill>
                    </a:lnL>
                    <a:lnR w="7144">
                      <a:solidFill>
                        <a:srgbClr val="D5D8E5"/>
                      </a:solidFill>
                    </a:lnR>
                    <a:lnT w="7144">
                      <a:solidFill>
                        <a:srgbClr val="D5D8E5"/>
                      </a:solidFill>
                    </a:lnT>
                    <a:lnB w="7144">
                      <a:solidFill>
                        <a:srgbClr val="D5D8E5"/>
                      </a:solidFill>
                    </a:lnB>
                    <a:solidFill>
                      <a:srgbClr val="2E354B"/>
                    </a:solidFill>
                  </a:tcPr>
                </a:tc>
              </a:tr>
            </a:tbl>
          </a:graphicData>
        </a:graphic>
      </p:graphicFrame>
      <p:sp>
        <p:nvSpPr>
          <p:cNvPr id="5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compat:title"/>
          <p:cNvSpPr txBox="1"/>
          <p:nvPr/>
        </p:nvSpPr>
        <p:spPr>
          <a:xfrm>
            <a:off x="3505200" y="457200"/>
            <a:ext cx="50673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Первые строчки без паники</a:t>
            </a:r>
          </a:p>
        </p:txBody>
      </p:sp>
      <p:sp>
        <p:nvSpPr>
          <p:cNvPr id="65" name="compat:body"/>
          <p:cNvSpPr txBox="1"/>
          <p:nvPr/>
        </p:nvSpPr>
        <p:spPr>
          <a:xfrm>
            <a:off x="3505200" y="1557337"/>
            <a:ext cx="5067300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Подготовьте машинку — установите новую универсальную иглу №80 и ровно намотайте шпульку.Заправьте верхнюю нить — при поднятой лапке проведите нить через направители, натяжение и нитепритягиватель.Настройте строчку — выведите нижнюю нить наверх, отведите хвосты назад на 8–10 см и поставьте длину стежка 2,4–2,8 мм.Потренируйтесь на обрезке — прошейте прямую линию 20 см, затем параллели и поворот с иглой в ткани.Если снизу образуется «борода» из ниток, сначала полностью перезаправьте верхнюю нить при поднятой лапке: часто причина именно в том, что нить не попала в натяжение. Ткань не тяните — её должен двигать транспортер.</a:t>
            </a:r>
          </a:p>
        </p:txBody>
      </p:sp>
      <p:pic>
        <p:nvPicPr>
          <p:cNvPr id="66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7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2" name="compat:title"/>
          <p:cNvSpPr txBox="1"/>
          <p:nvPr/>
        </p:nvSpPr>
        <p:spPr>
          <a:xfrm>
            <a:off x="571500" y="457200"/>
            <a:ext cx="80010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Мерки, выкройка и ткань: подготовка без ошибок</a:t>
            </a:r>
          </a:p>
        </p:txBody>
      </p:sp>
      <p:sp>
        <p:nvSpPr>
          <p:cNvPr id="73" name="compat:body"/>
          <p:cNvSpPr txBox="1"/>
          <p:nvPr/>
        </p:nvSpPr>
        <p:spPr>
          <a:xfrm>
            <a:off x="571500" y="1557337"/>
            <a:ext cx="8001000" cy="2743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ОТ снимают по месту будущего пояса, не затягивая сантиметр; ОБ — по самой выступающей точке бёдер, держа ленту горизонтально.Длину юбки измеряют от линии талии до желаемого уровня; верх изделия можно расположить на талии или на 0–4 см ниже.Размер выкройки выбирают по меркам, а не по привычной цифре на одежде. Для свободной юбки на резинке сначала ориентируйтесь на бёдра.Припуск на свободу даёт изделию объём; припуск на шов — это ткань за линией шва. Перед раскроем проверьте, включены ли припуски в выкройку.До раскроя постирайте ткань или обработайте паром так, как планируете ухаживать за готовой вещью. Найдите кромку: долевая идёт параллельно ей. При раскладке измерьте расстояние от долевой стрелки до кромки в двух местах — оно должно быть одинаковым. Для учебной юбки подойдут хлопок средней плотности, поплин, тонкий деним или лён с небольшим добавлением вискозы; скользкий атлас, шифон и сильно тянущийся трикотаж лучше оставить для следующих проектов.</a:t>
            </a:r>
          </a:p>
        </p:txBody>
      </p:sp>
      <p:sp>
        <p:nvSpPr>
          <p:cNvPr id="7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compat:title"/>
          <p:cNvSpPr txBox="1"/>
          <p:nvPr/>
        </p:nvSpPr>
        <p:spPr>
          <a:xfrm>
            <a:off x="571500" y="457200"/>
            <a:ext cx="50673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Первая готовая вещь — юбка на резинке</a:t>
            </a:r>
          </a:p>
        </p:txBody>
      </p:sp>
      <p:sp>
        <p:nvSpPr>
          <p:cNvPr id="80" name="compat:body"/>
          <p:cNvSpPr txBox="1"/>
          <p:nvPr/>
        </p:nvSpPr>
        <p:spPr>
          <a:xfrm>
            <a:off x="571500" y="1557337"/>
            <a:ext cx="5067300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Расчёт для примера: ОБ 98 см × коэффициент сборки 1,6 = 156,8 см; округляем до 158 см по кругу. Выкроите две детали 81 × 80 см: рабочая ширина каждой — 79 см плюс припуски по 1 см с боков; высота включает 72 см готовой длины, 4,5 см на верх и 3 см на низ. Для талии 72 см начните с резинки длиной 69–70 см и примерьте до соединения.Обработайте боковые срезы зигзагом, затем сложите детали лицом к лицу и стачайте с припуском 1 см.</a:t>
            </a:r>
          </a:p>
          <a:p>
            <a: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pPr>
            <a:r>
              <a:t>Приутюжьте швы и разутюжьте припуски. Верх заутюжьте на 1 см, затем ещё на 3,5 см; прострочите кулиску, оставив отверстие 3–4 см.Проденьте резинку английской булавкой, проверьте, что она не перекрутилась, примерьте и соедините концы внахлёст на 2 </a:t>
            </a:r>
          </a:p>
        </p:txBody>
      </p:sp>
      <p:pic>
        <p:nvPicPr>
          <p:cNvPr id="81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9600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Первая готовая вещь — юбка на резинке</a:t>
            </a:r>
          </a:p>
        </p:txBody>
      </p:sp>
      <p:sp>
        <p:nvSpPr>
          <p:cNvPr id="88" name="compat:body"/>
          <p:cNvSpPr txBox="1"/>
          <p:nvPr/>
        </p:nvSpPr>
        <p:spPr>
          <a:xfrm>
            <a:off x="571500" y="1128712"/>
            <a:ext cx="8001000" cy="5143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см.Зашейте отверстие, равномерно распределите сборку и дайте юбке отвисеться 20–30 минут. Уточните длину и выполните двойную подгибку 1 + 2 см.</a:t>
            </a:r>
          </a:p>
        </p:txBody>
      </p:sp>
      <p:sp>
        <p:nvSpPr>
          <p:cNvPr id="89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compat:title"/>
          <p:cNvSpPr txBox="1"/>
          <p:nvPr/>
        </p:nvSpPr>
        <p:spPr>
          <a:xfrm>
            <a:off x="571500" y="457200"/>
            <a:ext cx="80010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Ошибки можно исправить — и двигаться дальше</a:t>
            </a:r>
          </a:p>
        </p:txBody>
      </p:sp>
      <p:sp>
        <p:nvSpPr>
          <p:cNvPr id="95" name="compat:body"/>
          <p:cNvSpPr txBox="1"/>
          <p:nvPr/>
        </p:nvSpPr>
        <p:spPr>
          <a:xfrm>
            <a:off x="571500" y="1557337"/>
            <a:ext cx="8001000" cy="299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Строчка петляет снизу — перезаправьте верхнюю нить при поднятой лапке и проверьте нитепритягиватель; не начинайте с регулировки натяжения.Машинка пропускает стежки — поставьте новую иглу подходящего типа: для хлопка начните с универсальной №80, для эластичного трикотажа используйте stretch или jersey.Боковые швы волной — не тяните ткань и поддерживайте её на столе; приутюжьте шов, а если волна осталась, аккуратно распустите участок и прошейте заново.Юбка слишком пышная — сначала примерьте и распределите сборку; если объёма всё ещё много, снимайте постепенно, например по 2 см с каждого бока.Низ неровный — наденьте юбку, отметьте одинаковое расстояние от пола и выровняйте край до подгибки.После проекта сфотографируйте первую тестовую строчку и финальный шов, а также запишите настройки, которые сработали на вашей ткани: иглу, длину стежка и параметры зигзага. После первой носки отметьте, что хочется изменить — длину, ширину резинки, объём сборки или добавить карманы. Распороть шов — обычная часть шитья, а не поражение.</a:t>
            </a:r>
          </a:p>
        </p:txBody>
      </p:sp>
      <p:sp>
        <p:nvSpPr>
          <p:cNvPr id="96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compat:title"/>
          <p:cNvSpPr txBox="1"/>
          <p:nvPr/>
        </p:nvSpPr>
        <p:spPr>
          <a:xfrm>
            <a:off x="3505200" y="457200"/>
            <a:ext cx="5067300" cy="969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Попробуйте шить в своём темпе</a:t>
            </a:r>
          </a:p>
        </p:txBody>
      </p:sp>
      <p:sp>
        <p:nvSpPr>
          <p:cNvPr id="102" name="compat:body"/>
          <p:cNvSpPr txBox="1"/>
          <p:nvPr/>
        </p:nvSpPr>
        <p:spPr>
          <a:xfrm>
            <a:off x="3505200" y="1557337"/>
            <a:ext cx="5067300" cy="325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3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Начните с короткой практики на обрезке и повторяйте урок сразу за машинкой: даже десять минут практики лучше часа теории «на потом».Затем переходите к юбке на резинке — от простых строчек и раскроя до примерки и финишной утюжки.Не беритесь сразу за проект, где одновременно есть молния, воротник, рукав, подкладка и карманы: выбирайте следующую вещь с одним новым навыком.После первой практики сфотографируйте тестовую строчку и финальный шов, а также запишите настройки, которые сработали на вашей ткани: иглу, длину стежка и зигзаг.В мини-курсе «Шью с нуля» — 7 уроков, теория и практика и одна готовая вещь. Продолжение пути — программа «Гардероб своими руками» Алины Вороновой.</a:t>
            </a:r>
          </a:p>
        </p:txBody>
      </p:sp>
      <p:pic>
        <p:nvPicPr>
          <p:cNvPr id="103" name="compat:image:0" descr="compat:image: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3048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theme-decoration" descr="theme-decoratio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compat:title"/>
          <p:cNvSpPr txBox="1"/>
          <p:nvPr/>
        </p:nvSpPr>
        <p:spPr>
          <a:xfrm>
            <a:off x="571500" y="457200"/>
            <a:ext cx="8001000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2000"/>
              </a:lnSpc>
              <a:defRPr b="1" sz="3000">
                <a:solidFill>
                  <a:srgbClr val="F8FAFC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Подписывайтесь на мой ютуб канал!</a:t>
            </a:r>
          </a:p>
        </p:txBody>
      </p:sp>
      <p:sp>
        <p:nvSpPr>
          <p:cNvPr id="110" name="compat:body"/>
          <p:cNvSpPr txBox="1"/>
          <p:nvPr/>
        </p:nvSpPr>
        <p:spPr>
          <a:xfrm>
            <a:off x="571500" y="1128712"/>
            <a:ext cx="8001000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25000"/>
              </a:lnSpc>
              <a:defRPr sz="1500">
                <a:solidFill>
                  <a:srgbClr val="D7E0F5"/>
                </a:solidFill>
                <a:latin typeface="Manrope"/>
                <a:ea typeface="Manrope"/>
                <a:cs typeface="Manrope"/>
                <a:sym typeface="Manrope"/>
              </a:defRPr>
            </a:lvl1pPr>
          </a:lstStyle>
          <a:p>
            <a:pPr/>
            <a:r>
              <a:t>Я — Алина Воронова, автор блога о домашнем шитье и понятных выкройках. Подписывайтесь, чтобы продолжить путь от первых строчек к вещам, которые можно носить.На курсе вы прошли семь уроков: разобрались с машинкой, строчками, тканью, мерками и выкройкой — и сшили юбку на резинке. Продолжайте практиковаться и выбирайте следующий проект с одним новым навыком за раз.</a:t>
            </a:r>
          </a:p>
        </p:txBody>
      </p:sp>
      <p:sp>
        <p:nvSpPr>
          <p:cNvPr id="111" name="compat:page-number"/>
          <p:cNvSpPr txBox="1"/>
          <p:nvPr/>
        </p:nvSpPr>
        <p:spPr>
          <a:xfrm>
            <a:off x="8558213" y="4814887"/>
            <a:ext cx="242889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z="800">
                <a:solidFill>
                  <a:srgbClr val="B8C5D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13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