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1" name="Shape 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9" name="Shape 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7" name="Shape 5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5" name="Shape 6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2" name="Shape 7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{"templatePackId":"presenton-momentum","templateVersion":"768894c4655c6c6fd6ed4cf69501cc502a2c0b41","sourceLayoutId":"slideoff-chart-v1","sourceFile":"slideoff-compat-v1","rendererVersion":"slideoff-compat-v1","adaptationId":"slideoff-compat-v1"}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0" name="Shape 8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7" name="Shape 8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4" name="Shape 9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8" name="Shape 10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5" name="Shape 1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2" name="Shape 12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9" name="Shape 12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6" name="Shape 13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4" name="Shape 14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9" name="Shape 15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6" name="Shape 16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" name="Shape 17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{"templatePackId":"presenton-momentum","templateVersion":"768894c4655c6c6fd6ed4cf69501cc502a2c0b41","sourceLayoutId":"slideoff-image-left-v1","sourceFile":"slideoff-compat-v1","rendererVersion":"slideoff-compat-v1","adaptationId":"slideoff-compat-v1"}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Снаблио</a:t>
            </a:r>
          </a:p>
        </p:txBody>
      </p:sp>
      <p:sp>
        <p:nvSpPr>
          <p:cNvPr id="22" name="compat:body"/>
          <p:cNvSpPr txBox="1"/>
          <p:nvPr/>
        </p:nvSpPr>
        <p:spPr>
          <a:xfrm>
            <a:off x="571500" y="1128713"/>
            <a:ext cx="5067300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Цифровая платформа закупок для строительного бизнеса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Инвестиционный питч • Октябрь 2026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Санкт-Петербург / Москва • snablio.ru • investors@snablio.ru</a:t>
            </a:r>
          </a:p>
        </p:txBody>
      </p:sp>
      <p:sp>
        <p:nvSpPr>
          <p:cNvPr id="2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Инвестиционный тезис</a:t>
            </a:r>
          </a:p>
        </p:txBody>
      </p:sp>
      <p:sp>
        <p:nvSpPr>
          <p:cNvPr id="29" name="compat:body"/>
          <p:cNvSpPr txBox="1"/>
          <p:nvPr/>
        </p:nvSpPr>
        <p:spPr>
          <a:xfrm>
            <a:off x="3505200" y="1128712"/>
            <a:ext cx="5067300" cy="3186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Снаблио объединяет заявки, сравнение предложений, проверку поставщиков, оплату, логистику и аналитику закупок в одном рабочем контуре.Переход от Excel, почты и мессенджеров к цифровым процессам поддерживает рост: выручка 2026E — 468 млн ₽, рост год к году — 90%.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Транзакционная модель сочетается с повторяемой выручкой: GMV 2026E — 9,1 млрд ₽, валовая маржа — 76%, NRR — 118%.Масштаб клиентской базы и раунда: 1 840 платящих компаний; компания привлекает 360 млн ₽ за 16% доли.</a:t>
            </a:r>
          </a:p>
        </p:txBody>
      </p:sp>
      <p:pic>
        <p:nvPicPr>
          <p:cNvPr id="30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Ручные закупки</a:t>
            </a:r>
          </a:p>
        </p:txBody>
      </p:sp>
      <p:sp>
        <p:nvSpPr>
          <p:cNvPr id="37" name="compat:body"/>
          <p:cNvSpPr txBox="1"/>
          <p:nvPr/>
        </p:nvSpPr>
        <p:spPr>
          <a:xfrm>
            <a:off x="571500" y="1128712"/>
            <a:ext cx="5067300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Разрозненные процессы превращают закупочную работу в источник потерь денег и сроков: руководитель часто замечает перерасход уже после размещения заказа и перечисления аванса.Заявки из проектов, смет и чатов приходят в разных форматах; снабженцы сводят их вручную и теряют контекст.</a:t>
            </a:r>
          </a:p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Запросы цен уходят десяткам поставщиков по почте и в мессенджерах, а предложения сравнивают в Excel.Цена зависит от опыта отдельного менеджера; история цен и условий используется несистемно.Проверки контрагентов, лимитов, документов и сроков поставки распределены между несвязанными системами.Экономика ручного процесса: 8–14 часов на сложный RFQ, 2–4 дня на согласование, 3–7% потерь от срочных закупок и слабой конкуренции.</a:t>
            </a:r>
          </a:p>
        </p:txBody>
      </p:sp>
      <p:pic>
        <p:nvPicPr>
          <p:cNvPr id="38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Рынок и клиенты</a:t>
            </a:r>
          </a:p>
        </p:txBody>
      </p:sp>
      <p:sp>
        <p:nvSpPr>
          <p:cNvPr id="45" name="compat:body"/>
          <p:cNvSpPr txBox="1"/>
          <p:nvPr/>
        </p:nvSpPr>
        <p:spPr>
          <a:xfrm>
            <a:off x="571500" y="1128712"/>
            <a:ext cx="8001000" cy="1470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 2025 году объём строительных работ в России составил 18,815 трлн ₽. Электронные закупки оценивались примерно в 53 трлн ₽, а проникновение цифровых закупок в коммерческом сегменте — около 25%. Это сочетание масштаба и низкой цифровизации создаёт потенциал перехода на специализированные процессы.Целевые клиентские сегменты</a:t>
            </a:r>
          </a:p>
        </p:txBody>
      </p:sp>
      <p:graphicFrame>
        <p:nvGraphicFramePr>
          <p:cNvPr id="46" name="compat:table"/>
          <p:cNvGraphicFramePr/>
          <p:nvPr/>
        </p:nvGraphicFramePr>
        <p:xfrm>
          <a:off x="571500" y="2507456"/>
          <a:ext cx="8001000" cy="204311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7146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Сегмент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Типичный оборот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Ключевая потребность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Роль Снаблио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Генподрядчики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1–30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Десятки объектов и поставщиков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Единый закупочный контур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Девелоперы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5–100+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Контроль стоимости и сроков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Аналитика и тендеры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Промышленный строймонтаж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0,5–20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MRO и срочные закупки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Каталог и повторные заказы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42913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Региональные подрядчики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0,3–5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Низкий уровень автоматизации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Быстрый SaaS без внедрения ERP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4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От заявки к поставке</a:t>
            </a:r>
          </a:p>
        </p:txBody>
      </p:sp>
      <p:sp>
        <p:nvSpPr>
          <p:cNvPr id="53" name="compat:body"/>
          <p:cNvSpPr txBox="1"/>
          <p:nvPr/>
        </p:nvSpPr>
        <p:spPr>
          <a:xfrm>
            <a:off x="3505200" y="1128712"/>
            <a:ext cx="5067300" cy="350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Один рабочий процесс связывает этапы закупки вместо цепочки «Excel — почта — мессенджер — 1С». Платформа доводит заявку до поставки и делает ход закупки доступным для анализа.1. Заявка — импорт из сметы или Excel, шаблоны номенклатуры и проверка дублей; меньше ручного ввода.</a:t>
            </a:r>
          </a:p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2. RFQ — автоматическая рассылка поставщикам и сбор предложений; больше конкуренции.3. Сравнение — нормализация цен, НДС, доставки, сроков и оплаты; выбор по полной стоимости.4. Согласование — маршруты по лимитам, проектам и центрам затрат; контроль до размещения заказа.5. Заказ — фиксация условий, документы, статусы и интеграция с 1С; единый источник данных.6. Аналитика — история цен, поставщики, отклонения, savings и SLA; управление на основе данных.</a:t>
            </a:r>
          </a:p>
        </p:txBody>
      </p:sp>
      <p:pic>
        <p:nvPicPr>
          <p:cNvPr id="54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compat:title"/>
          <p:cNvSpPr txBox="1"/>
          <p:nvPr/>
        </p:nvSpPr>
        <p:spPr>
          <a:xfrm>
            <a:off x="5715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Эффект за 90 дней</a:t>
            </a:r>
          </a:p>
        </p:txBody>
      </p:sp>
      <p:sp>
        <p:nvSpPr>
          <p:cNvPr id="61" name="compat:body"/>
          <p:cNvSpPr txBox="1"/>
          <p:nvPr/>
        </p:nvSpPr>
        <p:spPr>
          <a:xfrm>
            <a:off x="571500" y="1128712"/>
            <a:ext cx="5067300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Подготовка и сравнение RFQ: с 11,2 до 3,7 часа.Закупки с конкурентным сравнением: с 42% до 78%.Подтверждённая экономия на сопоставимых позициях: 5,8% относительно базовой цены клиента.Заказы с полным цифровым следом согласований и документов: 94%.Первый проект запускается за 5–10 рабочих дней. Базовая интеграция доступна через Excel/CSV и готовый коннектор 1С; API и SSO подключаются на расширенном тарифе.</a:t>
            </a:r>
          </a:p>
        </p:txBody>
      </p:sp>
      <p:pic>
        <p:nvPicPr>
          <p:cNvPr id="62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Рост тракции</a:t>
            </a:r>
          </a:p>
        </p:txBody>
      </p:sp>
      <p:sp>
        <p:nvSpPr>
          <p:cNvPr id="69" name="compat:body"/>
          <p:cNvSpPr txBox="1"/>
          <p:nvPr/>
        </p:nvSpPr>
        <p:spPr>
          <a:xfrm>
            <a:off x="571500" y="1128712"/>
            <a:ext cx="8001000" cy="8511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Выручка росла с 26 млн ₽ в 2023 году до 468 млн ₽ в 2026E.Платящие компании: 146 в 2023 году, 512 в 2024-м, 1 074 в 2025-м и 1 840 в 2026E. GMV за тот же период вырос с 0,3 до 9,1 млрд ₽. В 2026E валовая маржа составляет 76%, а NRR — 118%.</a:t>
            </a:r>
          </a:p>
        </p:txBody>
      </p:sp>
      <p:sp>
        <p:nvSpPr>
          <p:cNvPr id="70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Клиентский результат</a:t>
            </a:r>
          </a:p>
        </p:txBody>
      </p:sp>
      <p:sp>
        <p:nvSpPr>
          <p:cNvPr id="76" name="compat:body"/>
          <p:cNvSpPr txBox="1"/>
          <p:nvPr/>
        </p:nvSpPr>
        <p:spPr>
          <a:xfrm>
            <a:off x="571500" y="1128712"/>
            <a:ext cx="8001000" cy="108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Три клиентских кейса до внедрения и после 4–6 месяцев работы с платформой.Кейсы демонстрируют три практических изменения: конкуренция и прозрачность цен становятся измеримыми, история закупок доступна в системе, а согласование и исполнение заказов ускоряются.</a:t>
            </a:r>
          </a:p>
        </p:txBody>
      </p:sp>
      <p:graphicFrame>
        <p:nvGraphicFramePr>
          <p:cNvPr id="77" name="compat:table"/>
          <p:cNvGraphicFramePr/>
          <p:nvPr/>
        </p:nvGraphicFramePr>
        <p:xfrm>
          <a:off x="571500" y="2300288"/>
          <a:ext cx="8001000" cy="177879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Клиент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 внедрения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После 4–6 месяцев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Девелопер, 11 регионов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 таблиц и почта; 46% конкурентных закупок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81% конкурентных закупок; экономия 6,3%; цикл RFQ −58%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Промышленный подрядчик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Не было единой истории цен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92% заказов с price history; экономия 4,9%; просрочки −31%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Сеть fit-out подрядчиков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Закупки в 18 чатах проектов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Единый каталог; согласование 0,8 дня вместо 2,6 дня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78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Выручка и экономика</a:t>
            </a:r>
          </a:p>
        </p:txBody>
      </p:sp>
      <p:sp>
        <p:nvSpPr>
          <p:cNvPr id="84" name="compat:body"/>
          <p:cNvSpPr txBox="1"/>
          <p:nvPr/>
        </p:nvSpPr>
        <p:spPr>
          <a:xfrm>
            <a:off x="571500" y="1128712"/>
            <a:ext cx="8001000" cy="2377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Структура выручки 2026E: подписка обеспечивает основную долю, а транзакционная комиссия связана с объёмом закупок.Средний ACV — 254 тыс. ₽; blended CAC — 112 тыс. ₽.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Окупаемость CAC — 6,9 месяца; gross-profit LTV — 620 тыс. ₽.LTV/CAC — 5,5×; валовая маржа — 76%.NRR — 118%; monthly logo churn — 1,4%.Модель объединяет предсказуемую подписную выручку с комиссией 0,8–1,8% по категориям и сервисам. По мере роста закупочного оборота клиента транзакционная часть расширяется, дополняясь платными API, аналитикой и onboarding.</a:t>
            </a:r>
          </a:p>
        </p:txBody>
      </p:sp>
      <p:sp>
        <p:nvSpPr>
          <p:cNvPr id="85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91" name="compat:table"/>
          <p:cNvGraphicFramePr/>
          <p:nvPr/>
        </p:nvGraphicFramePr>
        <p:xfrm>
          <a:off x="571500" y="1128712"/>
          <a:ext cx="8001000" cy="217170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Источник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Выручка 2026E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Механика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SaaS-подписка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62%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290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Тариф по числу проектов, пользователей и модулей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Транзакционная комиссия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140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0,8–1,8% по категориям и сервисам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API, аналитика, onboarding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38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Интеграции, SSO, расширенные отчёты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9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Продажи и отличие</a:t>
            </a:r>
          </a:p>
        </p:txBody>
      </p:sp>
      <p:sp>
        <p:nvSpPr>
          <p:cNvPr id="98" name="compat:body"/>
          <p:cNvSpPr txBox="1"/>
          <p:nvPr/>
        </p:nvSpPr>
        <p:spPr>
          <a:xfrm>
            <a:off x="571500" y="1128712"/>
            <a:ext cx="8001000" cy="251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Позиционирование относительно альтернатив: Снаблио управляет внутренним закупочным процессом и подключает внешние каналы и системы.Прямые продажи — 52% new ARR: outbound по генподрядчикам и девелоперам, пилоты на 1–2 объектах.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Партнёры 1С и интеграторы — 21%: совместные внедрения и referral fee.Поставщики — 15%: приводят заказчиков ради доступа к RFQ.Inbound и контент — 12%: savings-калькулятор, кейсы и отраслевые вебинары.Защитное преимущество формируют накопленная история коммерческих цен, данные о поведении поставщиков и связи между категорией, регионом, сроком и условиями. Встроенность в процессы клиента помогает улучшать рекомендации и повышает стоимость переключения.</a:t>
            </a:r>
          </a:p>
        </p:txBody>
      </p:sp>
      <p:sp>
        <p:nvSpPr>
          <p:cNvPr id="9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05" name="compat:table"/>
          <p:cNvGraphicFramePr/>
          <p:nvPr/>
        </p:nvGraphicFramePr>
        <p:xfrm>
          <a:off x="571500" y="1128712"/>
          <a:ext cx="8001000" cy="247174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Класс решения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Сильная сторона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Ограничение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Позиция Снаблио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69294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Крупные ЭТП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Широкая база торгов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Не управляют внутренним процессом закупки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Интеграция как внешний канал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ERP / 1С-контур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Финансовый учёт и справочники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Долгое внедрение, слабый supplier UX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Лёгкий закупочный front-end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Excel + почта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Привычно и бесплатно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Нет контроля, истории и автоматизации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Быстрый переход без big-bang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Узкие SRM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Глубокие процессы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Дороже и тяжелее для mid-market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Time-to-value 5–10 дней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0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Путь к прибыли</a:t>
            </a:r>
          </a:p>
        </p:txBody>
      </p:sp>
      <p:sp>
        <p:nvSpPr>
          <p:cNvPr id="112" name="compat:body"/>
          <p:cNvSpPr txBox="1"/>
          <p:nvPr/>
        </p:nvSpPr>
        <p:spPr>
          <a:xfrm>
            <a:off x="571500" y="1128712"/>
            <a:ext cx="8001000" cy="2667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P&amp;L, млн ₽Основные допущения 2027–2029: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Рост платящих клиентов: 1 840 → 3 020 → 4 520 → 6 250.Рост ARPA за счёт Enterprise и cross-sell модулей: +9–12% в год.Валовая маржа растёт до 81% благодаря автоматизации onboarding и снижению инфраструктурной себестоимости на единицу GMV.Sales &amp; Marketing снижается с 30% выручки в 2026E до 20% к 2029P при сохранении роста через партнёрский канал.R&amp;D удерживается на уровне 21–25% выручки до достижения масштаба 1 млрд ₽, затем нормализуется.На 30.09.2026 денежные средства — 146 млн ₽; net burn — 18 млн ₽ за квартал, что соответствует примерно 8 месяцам runway без раунда. Плановый EBITDA break-even — Q2 2027.</a:t>
            </a:r>
          </a:p>
        </p:txBody>
      </p:sp>
      <p:sp>
        <p:nvSpPr>
          <p:cNvPr id="11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19" name="compat:table"/>
          <p:cNvGraphicFramePr/>
          <p:nvPr/>
        </p:nvGraphicFramePr>
        <p:xfrm>
          <a:off x="571500" y="1128712"/>
          <a:ext cx="8001000" cy="257175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  <a:gridCol w="1000125"/>
              </a:tblGrid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Показатель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2023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2025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2026E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2027P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2028P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2029P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Выручка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246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468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781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1 204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1 712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Валовая прибыль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356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609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963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1 387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Gross margin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74%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76%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EBITDA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−41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−54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−37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−22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62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211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401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EBITDA margin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−158%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−53%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−15%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23%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20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compat:title"/>
          <p:cNvSpPr txBox="1"/>
          <p:nvPr/>
        </p:nvSpPr>
        <p:spPr>
          <a:xfrm>
            <a:off x="571500" y="457200"/>
            <a:ext cx="8001000" cy="460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Раунд 360 млн ₽</a:t>
            </a:r>
          </a:p>
        </p:txBody>
      </p:sp>
      <p:sp>
        <p:nvSpPr>
          <p:cNvPr id="126" name="compat:body"/>
          <p:cNvSpPr txBox="1"/>
          <p:nvPr/>
        </p:nvSpPr>
        <p:spPr>
          <a:xfrm>
            <a:off x="571500" y="1128712"/>
            <a:ext cx="8001000" cy="1184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Объём инвестиций — 360 млн ₽.Предлагаемая доля — 16%.Pre-money valuation — 1,89 млрд ₽.Post-money valuation — 2,25 млрд ₽.Использование средств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Капитал предназначен для ускорения захвата рынка; в питче раунд описан как следующий этап масштабирования уже работающего продукта.</a:t>
            </a:r>
          </a:p>
        </p:txBody>
      </p:sp>
      <p:sp>
        <p:nvSpPr>
          <p:cNvPr id="12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33" name="compat:table"/>
          <p:cNvGraphicFramePr/>
          <p:nvPr/>
        </p:nvGraphicFramePr>
        <p:xfrm>
          <a:off x="571500" y="1128712"/>
          <a:ext cx="8001000" cy="306467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30003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Направление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Сумма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2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Что финансируем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Продукт и AI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45%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162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AI Copilot, price intelligence, мобильный контур, supplier automation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69294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Продажи и регионы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108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Москва, СПб, Урал, Поволжье, Юг; enterprise sales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929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Интеграции и безопасность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15%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54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1С/ERP/ЭДО, SSO, audit, отказоустойчивость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692944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Оборотный капитал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36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2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Резерв на рост транзакционных сервисов и hiring buffer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3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Цели на 18 месяцев</a:t>
            </a:r>
          </a:p>
        </p:txBody>
      </p:sp>
      <p:sp>
        <p:nvSpPr>
          <p:cNvPr id="140" name="compat:body"/>
          <p:cNvSpPr txBox="1"/>
          <p:nvPr/>
        </p:nvSpPr>
        <p:spPr>
          <a:xfrm>
            <a:off x="571500" y="1128712"/>
            <a:ext cx="8001000" cy="1421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Milestones после закрытия раундаСледующий этап стоимости: после выполнения milestones компания должна войти в диапазон более 0,9 млрд ₽ annualized revenue с положительной EBITDA. Это может открыть путь к следующему раунду для масштабирования зрелой модели либо к стратегической сделке с крупным игроком enterprise software / procurement.</a:t>
            </a:r>
          </a:p>
        </p:txBody>
      </p:sp>
      <p:graphicFrame>
        <p:nvGraphicFramePr>
          <p:cNvPr id="141" name="compat:table"/>
          <p:cNvGraphicFramePr/>
          <p:nvPr/>
        </p:nvGraphicFramePr>
        <p:xfrm>
          <a:off x="571500" y="2507456"/>
          <a:ext cx="8001000" cy="185023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KPI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Сейчас / 2026E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Цель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Платящие компании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1 840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3 800+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Revenue run-rate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≈512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900+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GMV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9,1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22+ млрд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Enterprise-клиенты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74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180+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NRR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118%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≥120%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EBITDA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−22 млн ₽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Положительная, устойчиво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4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48" name="compat:table"/>
          <p:cNvGraphicFramePr/>
          <p:nvPr/>
        </p:nvGraphicFramePr>
        <p:xfrm>
          <a:off x="571500" y="1128712"/>
          <a:ext cx="8001000" cy="52863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KPI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Сейчас / 2026E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Цель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Доля партнёрского new ARR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21%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30%+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4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Команда и риски</a:t>
            </a:r>
          </a:p>
        </p:txBody>
      </p:sp>
      <p:sp>
        <p:nvSpPr>
          <p:cNvPr id="155" name="compat:body"/>
          <p:cNvSpPr txBox="1"/>
          <p:nvPr/>
        </p:nvSpPr>
        <p:spPr>
          <a:xfrm>
            <a:off x="571500" y="1128712"/>
            <a:ext cx="8001000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В компании 74 человека. Ключевая команда объединяет опыт в закупках, строительстве, B2B-продуктах и enterprise-разработке.Ключевая команда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Риски и способы управления</a:t>
            </a:r>
          </a:p>
        </p:txBody>
      </p:sp>
      <p:graphicFrame>
        <p:nvGraphicFramePr>
          <p:cNvPr id="156" name="compat:table"/>
          <p:cNvGraphicFramePr/>
          <p:nvPr/>
        </p:nvGraphicFramePr>
        <p:xfrm>
          <a:off x="571500" y="2300288"/>
          <a:ext cx="8001000" cy="185737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Роль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Профиль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Фокус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Алексей Коровин, CEO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12 лет в закупках и B2B-продуктах; запуск корпоративных procurement-систем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Стратегия, продажи, партнёрства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585788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Марина Левина, COO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Операционные закупки в генподряде и девелопменте; управление распределёнными командами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Customer success, внедрение, supply network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Илья Романов, CTO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Enterprise SaaS, интеграции, high-load B2B; 9 лет разработки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Платформа, безопасность, AI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5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163" name="compat:table"/>
          <p:cNvGraphicFramePr/>
          <p:nvPr/>
        </p:nvGraphicFramePr>
        <p:xfrm>
          <a:off x="571500" y="1128712"/>
          <a:ext cx="8001000" cy="6858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67000"/>
                <a:gridCol w="2667000"/>
                <a:gridCol w="2667000"/>
              </a:tblGrid>
              <a:tr h="264319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Роль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Профиль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0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Фокус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EF4444"/>
                    </a:solidFill>
                  </a:tcPr>
                </a:tc>
              </a:tr>
              <a:tr h="421481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Антон Беляев, CRO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Enterprise sales и партнёрские каналы в российском B2B software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0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GTM, регионы, ключевые клиенты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16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compat:title"/>
          <p:cNvSpPr txBox="1"/>
          <p:nvPr/>
        </p:nvSpPr>
        <p:spPr>
          <a:xfrm>
            <a:off x="3505200" y="457200"/>
            <a:ext cx="50673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Инвестиционный вывод</a:t>
            </a:r>
          </a:p>
        </p:txBody>
      </p:sp>
      <p:sp>
        <p:nvSpPr>
          <p:cNvPr id="170" name="compat:body"/>
          <p:cNvSpPr txBox="1"/>
          <p:nvPr/>
        </p:nvSpPr>
        <p:spPr>
          <a:xfrm>
            <a:off x="3505200" y="1128712"/>
            <a:ext cx="5067300" cy="3230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4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Рост выручки 2026E — 90% год к году; валовая маржа — 76%.LTV / CAC — 5,5×; NRR — 118%.Плановый выход на операционную безубыточность — 2027 год.«Снаблио» объединяет заявки, сравнение предложений, проверку поставщиков, оплату, логистику и аналитику закупок в одном контуре. Компания связывает повторяемую SaaS-выручку с транзакционной монетизацией и расширением действующих аккаунтов. Раунд 360 млн ₽ за 16% доли предназначен для ускорения продукта и AI, продаж в регионах и интеграций.</a:t>
            </a:r>
          </a:p>
          <a:p>
            <a:pPr>
              <a:lnSpc>
                <a:spcPct val="125000"/>
              </a:lnSpc>
              <a:defRPr sz="14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Контакт: Алексей Коровин, CEO • investors@snablio.ru • +7 (812) 555-48-21</a:t>
            </a:r>
          </a:p>
        </p:txBody>
      </p:sp>
      <p:pic>
        <p:nvPicPr>
          <p:cNvPr id="171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